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01" r:id="rId2"/>
  </p:sldMasterIdLst>
  <p:notesMasterIdLst>
    <p:notesMasterId r:id="rId17"/>
  </p:notesMasterIdLst>
  <p:sldIdLst>
    <p:sldId id="2047" r:id="rId3"/>
    <p:sldId id="520" r:id="rId4"/>
    <p:sldId id="2072" r:id="rId5"/>
    <p:sldId id="2073" r:id="rId6"/>
    <p:sldId id="2070" r:id="rId7"/>
    <p:sldId id="2071" r:id="rId8"/>
    <p:sldId id="2074" r:id="rId9"/>
    <p:sldId id="2075" r:id="rId10"/>
    <p:sldId id="2063" r:id="rId11"/>
    <p:sldId id="2078" r:id="rId12"/>
    <p:sldId id="2076" r:id="rId13"/>
    <p:sldId id="2079" r:id="rId14"/>
    <p:sldId id="2077" r:id="rId15"/>
    <p:sldId id="20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461A6"/>
    <a:srgbClr val="0096FF"/>
    <a:srgbClr val="DCDAF2"/>
    <a:srgbClr val="FFFFFF"/>
    <a:srgbClr val="FCFFA9"/>
    <a:srgbClr val="C9FCCB"/>
    <a:srgbClr val="8EC63F"/>
    <a:srgbClr val="282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3" autoAdjust="0"/>
    <p:restoredTop sz="77177" autoAdjust="0"/>
  </p:normalViewPr>
  <p:slideViewPr>
    <p:cSldViewPr snapToGrid="0" showGuides="1">
      <p:cViewPr varScale="1">
        <p:scale>
          <a:sx n="69" d="100"/>
          <a:sy n="69" d="100"/>
        </p:scale>
        <p:origin x="216" y="2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3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44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821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42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24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59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56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53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8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06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011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55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60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09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207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740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188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4705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2196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0140" y="1982694"/>
            <a:ext cx="2421971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2335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9644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824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6493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441106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2972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0800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9"/>
          <a:stretch/>
        </p:blipFill>
        <p:spPr>
          <a:xfrm>
            <a:off x="0" y="5664891"/>
            <a:ext cx="12192000" cy="11095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BFF2-DE06-4446-B0A5-008769AB7774}" type="datetimeFigureOut">
              <a:rPr lang="de-DE" smtClean="0"/>
              <a:t>28.04.20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EDB85-2663-D94D-A3F9-6349B11688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00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9"/>
          <a:stretch/>
        </p:blipFill>
        <p:spPr>
          <a:xfrm>
            <a:off x="0" y="5748006"/>
            <a:ext cx="12192000" cy="1109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BFF2-DE06-4446-B0A5-008769AB7774}" type="datetimeFigureOut">
              <a:rPr lang="de-DE" smtClean="0"/>
              <a:t>28.04.20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EDB85-2663-D94D-A3F9-6349B11688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982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7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68118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78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0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60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10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2972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9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6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854E1388-6718-274B-9DDA-CD4CE205A2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7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5" r:id="rId23"/>
    <p:sldLayoutId id="2147483756" r:id="rId24"/>
    <p:sldLayoutId id="2147483757" r:id="rId25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28/04/2020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1" r:id="rId3"/>
    <p:sldLayoutId id="2147483712" r:id="rId4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blog/author/tda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tiff"/><Relationship Id="rId5" Type="http://schemas.openxmlformats.org/officeDocument/2006/relationships/hyperlink" Target="https://bit.ly/2I58Ve7" TargetMode="External"/><Relationship Id="rId4" Type="http://schemas.openxmlformats.org/officeDocument/2006/relationships/hyperlink" Target="https://databricks.com/blog/author/joseph-torr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blog/author/tda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tiff"/><Relationship Id="rId5" Type="http://schemas.openxmlformats.org/officeDocument/2006/relationships/hyperlink" Target="https://bit.ly/2I58Ve7" TargetMode="External"/><Relationship Id="rId4" Type="http://schemas.openxmlformats.org/officeDocument/2006/relationships/hyperlink" Target="https://databricks.com/blog/author/joseph-torr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park.apache.org/docs/latest/streaming-programming-guid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776069" y="854671"/>
            <a:ext cx="665900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b="1" dirty="0" err="1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DSLab</a:t>
            </a:r>
            <a:endParaRPr lang="en-US" sz="59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The Data Science Lab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579356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ous-titre 4">
            <a:extLst>
              <a:ext uri="{FF2B5EF4-FFF2-40B4-BE49-F238E27FC236}">
                <a16:creationId xmlns:a16="http://schemas.microsoft.com/office/drawing/2014/main" id="{5A88C184-E4C9-3C44-95E0-87EFABB12998}"/>
              </a:ext>
            </a:extLst>
          </p:cNvPr>
          <p:cNvSpPr txBox="1">
            <a:spLocks/>
          </p:cNvSpPr>
          <p:nvPr/>
        </p:nvSpPr>
        <p:spPr>
          <a:xfrm>
            <a:off x="1" y="6405979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Spring 2020 – week #10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21742-2287-2D46-A076-4A87BFC11E02}"/>
              </a:ext>
            </a:extLst>
          </p:cNvPr>
          <p:cNvSpPr txBox="1"/>
          <p:nvPr/>
        </p:nvSpPr>
        <p:spPr>
          <a:xfrm>
            <a:off x="1848924" y="4160075"/>
            <a:ext cx="8478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Stream Processing 2</a:t>
            </a:r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8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  <a:p>
            <a:pPr lvl="1"/>
            <a:r>
              <a:rPr lang="en-US" dirty="0"/>
              <a:t>Combining different sets of data (tables) to get a set of results </a:t>
            </a:r>
            <a:br>
              <a:rPr lang="en-US" dirty="0"/>
            </a:br>
            <a:r>
              <a:rPr lang="en-US" dirty="0"/>
              <a:t>based on some criteria</a:t>
            </a:r>
          </a:p>
          <a:p>
            <a:endParaRPr lang="en-US" dirty="0"/>
          </a:p>
          <a:p>
            <a:r>
              <a:rPr lang="en-US" dirty="0"/>
              <a:t>Streaming Streaming</a:t>
            </a:r>
          </a:p>
          <a:p>
            <a:pPr lvl="1"/>
            <a:r>
              <a:rPr lang="en-US" dirty="0"/>
              <a:t>Stream-Static joins</a:t>
            </a:r>
          </a:p>
          <a:p>
            <a:pPr lvl="1"/>
            <a:r>
              <a:rPr lang="en-US" dirty="0"/>
              <a:t>Stream-Stream joins 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Operations: Joins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E70CF3-3918-6646-803A-56B543393428}"/>
              </a:ext>
            </a:extLst>
          </p:cNvPr>
          <p:cNvSpPr/>
          <p:nvPr/>
        </p:nvSpPr>
        <p:spPr>
          <a:xfrm>
            <a:off x="8801100" y="1498600"/>
            <a:ext cx="1765300" cy="176530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77D1BF-FE33-2149-B732-084155660278}"/>
              </a:ext>
            </a:extLst>
          </p:cNvPr>
          <p:cNvSpPr/>
          <p:nvPr/>
        </p:nvSpPr>
        <p:spPr>
          <a:xfrm>
            <a:off x="9493250" y="1498600"/>
            <a:ext cx="1765300" cy="1765300"/>
          </a:xfrm>
          <a:prstGeom prst="ellipse">
            <a:avLst/>
          </a:prstGeom>
          <a:solidFill>
            <a:srgbClr val="FFFF00">
              <a:alpha val="50196"/>
            </a:srgb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17115-67C1-BA4B-B9E0-23B929710E06}"/>
              </a:ext>
            </a:extLst>
          </p:cNvPr>
          <p:cNvSpPr txBox="1"/>
          <p:nvPr/>
        </p:nvSpPr>
        <p:spPr>
          <a:xfrm>
            <a:off x="9372600" y="107350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1CB83-BDD3-9F47-BD62-EA3C9C2AC3F9}"/>
              </a:ext>
            </a:extLst>
          </p:cNvPr>
          <p:cNvSpPr txBox="1"/>
          <p:nvPr/>
        </p:nvSpPr>
        <p:spPr>
          <a:xfrm>
            <a:off x="10398726" y="107350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52352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Stream-Stream Joins:</a:t>
            </a:r>
          </a:p>
          <a:p>
            <a:pPr lvl="1"/>
            <a:r>
              <a:rPr lang="en-US" dirty="0"/>
              <a:t>2 streams over a common key</a:t>
            </a:r>
          </a:p>
          <a:p>
            <a:pPr lvl="1"/>
            <a:endParaRPr lang="en-US" dirty="0"/>
          </a:p>
          <a:p>
            <a:r>
              <a:rPr lang="en-US" dirty="0"/>
              <a:t>Example: Ad monetization (*)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Operations: Joins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799F-E1F8-BB46-946A-81B12B93369E}"/>
              </a:ext>
            </a:extLst>
          </p:cNvPr>
          <p:cNvSpPr txBox="1"/>
          <p:nvPr/>
        </p:nvSpPr>
        <p:spPr>
          <a:xfrm>
            <a:off x="228599" y="5869186"/>
            <a:ext cx="1173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(*) Databricks Engineering Blog, Introducing Stream-Stream Joins in Apache Spark 2.3 by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3" tooltip="Posts by Tathagata D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Tathagata Das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 and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 tooltip="Posts by Joseph Torr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Joseph Torres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 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https://bit.ly/2I58Ve7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27336-8658-014D-9C7F-0764DAC153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35" y="2958466"/>
            <a:ext cx="6754091" cy="252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6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Streaming Constraints (*)</a:t>
            </a:r>
          </a:p>
          <a:p>
            <a:pPr lvl="1"/>
            <a:r>
              <a:rPr lang="en-US" dirty="0"/>
              <a:t>Handling of late/out of order data</a:t>
            </a:r>
          </a:p>
          <a:p>
            <a:pPr lvl="1"/>
            <a:r>
              <a:rPr lang="en-US" dirty="0"/>
              <a:t>Boundaries</a:t>
            </a:r>
          </a:p>
          <a:p>
            <a:pPr lvl="1"/>
            <a:endParaRPr lang="en-US" dirty="0"/>
          </a:p>
          <a:p>
            <a:r>
              <a:rPr lang="en-US" dirty="0"/>
              <a:t>Solution </a:t>
            </a:r>
          </a:p>
          <a:p>
            <a:pPr lvl="1"/>
            <a:r>
              <a:rPr lang="en-US" dirty="0"/>
              <a:t>Use watermarks for delays / out of order </a:t>
            </a:r>
            <a:r>
              <a:rPr lang="en-US" dirty="0" err="1"/>
              <a:t>impressionTime</a:t>
            </a:r>
            <a:r>
              <a:rPr lang="en-US" dirty="0"/>
              <a:t> and </a:t>
            </a:r>
            <a:r>
              <a:rPr lang="en-US" dirty="0" err="1"/>
              <a:t>clickTime</a:t>
            </a:r>
            <a:endParaRPr lang="en-US" dirty="0"/>
          </a:p>
          <a:p>
            <a:pPr lvl="1"/>
            <a:r>
              <a:rPr lang="en-US" dirty="0"/>
              <a:t>Set time range boundaries for the join conditions on event-time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Operations: Joins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799F-E1F8-BB46-946A-81B12B93369E}"/>
              </a:ext>
            </a:extLst>
          </p:cNvPr>
          <p:cNvSpPr txBox="1"/>
          <p:nvPr/>
        </p:nvSpPr>
        <p:spPr>
          <a:xfrm>
            <a:off x="228599" y="5869186"/>
            <a:ext cx="1173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(*) Databricks Engineering Blog, Introducing Stream-Stream Joins in Apache Spark 2.3 by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3" tooltip="Posts by Tathagata D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Tathagata Das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 and 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 tooltip="Posts by Joseph Torr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Joseph Torres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 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https://bit.ly/2I58Ve7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27336-8658-014D-9C7F-0764DAC153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297" y="784413"/>
            <a:ext cx="5539029" cy="20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Operations: Joins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CF11B-B052-8447-9FDE-65A070B9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946150"/>
            <a:ext cx="10706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10972800" cy="755336"/>
          </a:xfrm>
        </p:spPr>
        <p:txBody>
          <a:bodyPr/>
          <a:lstStyle/>
          <a:p>
            <a:r>
              <a:rPr lang="en-US"/>
              <a:t>Homework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67659-92CD-384F-A778-9803ED379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" t="14746" r="5695" b="23473"/>
          <a:stretch/>
        </p:blipFill>
        <p:spPr>
          <a:xfrm>
            <a:off x="6514470" y="3726836"/>
            <a:ext cx="5487030" cy="205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99165-18DD-9D4F-9A01-E622513A4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491" y="3459185"/>
            <a:ext cx="579009" cy="222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F43752-3612-6940-B5C5-B5D72E53E514}"/>
              </a:ext>
            </a:extLst>
          </p:cNvPr>
          <p:cNvSpPr txBox="1"/>
          <p:nvPr/>
        </p:nvSpPr>
        <p:spPr>
          <a:xfrm>
            <a:off x="8931103" y="3357466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NS trains (Netherlands)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BB3C9-F772-584F-A6C1-B278C0279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4"/>
          <a:stretch/>
        </p:blipFill>
        <p:spPr>
          <a:xfrm>
            <a:off x="379740" y="3726836"/>
            <a:ext cx="5487030" cy="2051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82577-C4B7-F840-B7D0-B39A9FD95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94"/>
          <a:stretch/>
        </p:blipFill>
        <p:spPr>
          <a:xfrm>
            <a:off x="379740" y="3289262"/>
            <a:ext cx="3073400" cy="3398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FE60F-134F-184E-83D9-6D6674AFBF54}"/>
              </a:ext>
            </a:extLst>
          </p:cNvPr>
          <p:cNvSpPr txBox="1"/>
          <p:nvPr/>
        </p:nvSpPr>
        <p:spPr>
          <a:xfrm>
            <a:off x="1949696" y="2275854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Historical data (Static)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FC02A8-1D26-AB46-9127-141253EEE44E}"/>
              </a:ext>
            </a:extLst>
          </p:cNvPr>
          <p:cNvSpPr txBox="1"/>
          <p:nvPr/>
        </p:nvSpPr>
        <p:spPr>
          <a:xfrm>
            <a:off x="8140531" y="2275854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data (streaming)</a:t>
            </a:r>
          </a:p>
        </p:txBody>
      </p:sp>
    </p:spTree>
    <p:extLst>
      <p:ext uri="{BB962C8B-B14F-4D97-AF65-F5344CB8AC3E}">
        <p14:creationId xmlns:p14="http://schemas.microsoft.com/office/powerpoint/2010/main" val="195884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Objectives</a:t>
            </a:r>
          </a:p>
          <a:p>
            <a:pPr marL="628559" lvl="2">
              <a:spcBef>
                <a:spcPts val="750"/>
              </a:spcBef>
              <a:buClr>
                <a:schemeClr val="accent1"/>
              </a:buCl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 concepts of stream processing</a:t>
            </a:r>
          </a:p>
          <a:p>
            <a:pPr marL="628559" lvl="2">
              <a:spcBef>
                <a:spcPts val="750"/>
              </a:spcBef>
              <a:buClr>
                <a:schemeClr val="accent1"/>
              </a:buCl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Experiment with typical tools for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ingestion and processing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Week 09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Experiments</a:t>
            </a:r>
          </a:p>
          <a:p>
            <a:r>
              <a:rPr lang="en-US" dirty="0"/>
              <a:t>Week 10</a:t>
            </a:r>
          </a:p>
          <a:p>
            <a:pPr lvl="1"/>
            <a:r>
              <a:rPr lang="en-US" dirty="0"/>
              <a:t>Advanced topics</a:t>
            </a:r>
          </a:p>
          <a:p>
            <a:pPr lvl="2"/>
            <a:r>
              <a:rPr lang="en-US" dirty="0"/>
              <a:t>Event Time vs Processing Time	</a:t>
            </a:r>
          </a:p>
          <a:p>
            <a:pPr lvl="2"/>
            <a:r>
              <a:rPr lang="en-US" dirty="0"/>
              <a:t>Operations on streaming data (joins)</a:t>
            </a:r>
          </a:p>
          <a:p>
            <a:pPr lvl="1"/>
            <a:r>
              <a:rPr lang="en-US" dirty="0"/>
              <a:t>Homework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Module</a:t>
            </a:r>
          </a:p>
        </p:txBody>
      </p:sp>
    </p:spTree>
    <p:extLst>
      <p:ext uri="{BB962C8B-B14F-4D97-AF65-F5344CB8AC3E}">
        <p14:creationId xmlns:p14="http://schemas.microsoft.com/office/powerpoint/2010/main" val="66950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Time vs Processing Time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0713EE5-DF61-794E-AD62-94622AA4F62F}"/>
              </a:ext>
            </a:extLst>
          </p:cNvPr>
          <p:cNvSpPr/>
          <p:nvPr/>
        </p:nvSpPr>
        <p:spPr>
          <a:xfrm>
            <a:off x="1971040" y="16764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7405-FE4A-204B-9E9F-90595A018B7F}"/>
              </a:ext>
            </a:extLst>
          </p:cNvPr>
          <p:cNvSpPr/>
          <p:nvPr/>
        </p:nvSpPr>
        <p:spPr>
          <a:xfrm>
            <a:off x="2712720" y="19050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E955C-8D6C-8843-A883-B5E9CEE5F0A1}"/>
              </a:ext>
            </a:extLst>
          </p:cNvPr>
          <p:cNvSpPr/>
          <p:nvPr/>
        </p:nvSpPr>
        <p:spPr>
          <a:xfrm>
            <a:off x="3525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3DD6-1680-1B4E-888C-0D008BEC0642}"/>
              </a:ext>
            </a:extLst>
          </p:cNvPr>
          <p:cNvSpPr/>
          <p:nvPr/>
        </p:nvSpPr>
        <p:spPr>
          <a:xfrm>
            <a:off x="2976880" y="221996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1CAB8-2472-1B48-9615-63C9B8224380}"/>
              </a:ext>
            </a:extLst>
          </p:cNvPr>
          <p:cNvSpPr/>
          <p:nvPr/>
        </p:nvSpPr>
        <p:spPr>
          <a:xfrm>
            <a:off x="3454400" y="23825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9C97E-AE96-CE49-9482-B07FF6BAD51C}"/>
              </a:ext>
            </a:extLst>
          </p:cNvPr>
          <p:cNvSpPr/>
          <p:nvPr/>
        </p:nvSpPr>
        <p:spPr>
          <a:xfrm>
            <a:off x="4338320" y="2047240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AEFE-9173-1048-83C2-9E817BD823A6}"/>
              </a:ext>
            </a:extLst>
          </p:cNvPr>
          <p:cNvSpPr/>
          <p:nvPr/>
        </p:nvSpPr>
        <p:spPr>
          <a:xfrm>
            <a:off x="50800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4FCB0-6DA5-804A-9A27-0179855F3139}"/>
              </a:ext>
            </a:extLst>
          </p:cNvPr>
          <p:cNvSpPr/>
          <p:nvPr/>
        </p:nvSpPr>
        <p:spPr>
          <a:xfrm>
            <a:off x="5262880" y="18948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BCC3E-CAF7-4B44-8BD4-8B110D2CDE2A}"/>
              </a:ext>
            </a:extLst>
          </p:cNvPr>
          <p:cNvSpPr/>
          <p:nvPr/>
        </p:nvSpPr>
        <p:spPr>
          <a:xfrm>
            <a:off x="586232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DB84C-0A67-BC4F-99D3-34471AAD939A}"/>
              </a:ext>
            </a:extLst>
          </p:cNvPr>
          <p:cNvSpPr/>
          <p:nvPr/>
        </p:nvSpPr>
        <p:spPr>
          <a:xfrm>
            <a:off x="646176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BDC9-4F3D-6042-8DC3-241DFF1BD4C2}"/>
              </a:ext>
            </a:extLst>
          </p:cNvPr>
          <p:cNvSpPr/>
          <p:nvPr/>
        </p:nvSpPr>
        <p:spPr>
          <a:xfrm>
            <a:off x="6390640" y="24587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5805C-37B2-8E4F-90B4-28BA39986FBC}"/>
              </a:ext>
            </a:extLst>
          </p:cNvPr>
          <p:cNvSpPr/>
          <p:nvPr/>
        </p:nvSpPr>
        <p:spPr>
          <a:xfrm>
            <a:off x="7035800" y="22148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9C8B1-4760-9143-85AB-411A0DB6DDEA}"/>
              </a:ext>
            </a:extLst>
          </p:cNvPr>
          <p:cNvSpPr/>
          <p:nvPr/>
        </p:nvSpPr>
        <p:spPr>
          <a:xfrm>
            <a:off x="7818120" y="23672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3055B-2878-7148-A647-E7C8AFCD099B}"/>
              </a:ext>
            </a:extLst>
          </p:cNvPr>
          <p:cNvSpPr/>
          <p:nvPr/>
        </p:nvSpPr>
        <p:spPr>
          <a:xfrm>
            <a:off x="8117840" y="18796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3664D-6FD4-3E44-B3D5-B76F6337C944}"/>
              </a:ext>
            </a:extLst>
          </p:cNvPr>
          <p:cNvSpPr/>
          <p:nvPr/>
        </p:nvSpPr>
        <p:spPr>
          <a:xfrm>
            <a:off x="90678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4F3D335C-0E9A-3741-8BAE-D7E793696A88}"/>
              </a:ext>
            </a:extLst>
          </p:cNvPr>
          <p:cNvSpPr/>
          <p:nvPr/>
        </p:nvSpPr>
        <p:spPr>
          <a:xfrm>
            <a:off x="1971040" y="38608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F07D9-EA30-C142-86C3-C85FD20DC77D}"/>
              </a:ext>
            </a:extLst>
          </p:cNvPr>
          <p:cNvSpPr/>
          <p:nvPr/>
        </p:nvSpPr>
        <p:spPr>
          <a:xfrm>
            <a:off x="3103880" y="40974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19F9C-5093-044B-A53A-E508C2CC8168}"/>
              </a:ext>
            </a:extLst>
          </p:cNvPr>
          <p:cNvSpPr/>
          <p:nvPr/>
        </p:nvSpPr>
        <p:spPr>
          <a:xfrm>
            <a:off x="3916680" y="41736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F1EA2-6F83-A343-9736-63B5D92ACDB2}"/>
              </a:ext>
            </a:extLst>
          </p:cNvPr>
          <p:cNvSpPr/>
          <p:nvPr/>
        </p:nvSpPr>
        <p:spPr>
          <a:xfrm>
            <a:off x="3484880" y="42498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C9E7C-B9AF-D54E-8F35-D84319887497}"/>
              </a:ext>
            </a:extLst>
          </p:cNvPr>
          <p:cNvSpPr/>
          <p:nvPr/>
        </p:nvSpPr>
        <p:spPr>
          <a:xfrm>
            <a:off x="3383280" y="46359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50582-0577-094A-BCD1-1E8AEA6A4E65}"/>
              </a:ext>
            </a:extLst>
          </p:cNvPr>
          <p:cNvSpPr/>
          <p:nvPr/>
        </p:nvSpPr>
        <p:spPr>
          <a:xfrm>
            <a:off x="4688840" y="4249896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761390-6A5F-FD4D-B389-7D7E92C6C1DA}"/>
              </a:ext>
            </a:extLst>
          </p:cNvPr>
          <p:cNvSpPr/>
          <p:nvPr/>
        </p:nvSpPr>
        <p:spPr>
          <a:xfrm>
            <a:off x="54711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6F81F-320C-C94C-B5A4-443BAC1D1F81}"/>
              </a:ext>
            </a:extLst>
          </p:cNvPr>
          <p:cNvSpPr/>
          <p:nvPr/>
        </p:nvSpPr>
        <p:spPr>
          <a:xfrm>
            <a:off x="5654040" y="40873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B5E1A0-BD89-AE4E-8010-FBA3E41EF3FA}"/>
              </a:ext>
            </a:extLst>
          </p:cNvPr>
          <p:cNvSpPr/>
          <p:nvPr/>
        </p:nvSpPr>
        <p:spPr>
          <a:xfrm>
            <a:off x="625348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51576-2ACE-D84F-BFAF-3972BC6C2CCF}"/>
              </a:ext>
            </a:extLst>
          </p:cNvPr>
          <p:cNvSpPr/>
          <p:nvPr/>
        </p:nvSpPr>
        <p:spPr>
          <a:xfrm>
            <a:off x="7010400" y="41635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4D8D0-9000-9540-9636-A331300BF76B}"/>
              </a:ext>
            </a:extLst>
          </p:cNvPr>
          <p:cNvSpPr/>
          <p:nvPr/>
        </p:nvSpPr>
        <p:spPr>
          <a:xfrm>
            <a:off x="6781800" y="465121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56399A-B422-414B-8E18-48CBFDD174CE}"/>
              </a:ext>
            </a:extLst>
          </p:cNvPr>
          <p:cNvSpPr/>
          <p:nvPr/>
        </p:nvSpPr>
        <p:spPr>
          <a:xfrm>
            <a:off x="7607300" y="44154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2CBC3F-A8CF-A14A-A0E0-CF6C275BA590}"/>
              </a:ext>
            </a:extLst>
          </p:cNvPr>
          <p:cNvSpPr/>
          <p:nvPr/>
        </p:nvSpPr>
        <p:spPr>
          <a:xfrm>
            <a:off x="8209280" y="45597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F1957F-3FAA-F940-A265-BE271F122A2E}"/>
              </a:ext>
            </a:extLst>
          </p:cNvPr>
          <p:cNvSpPr/>
          <p:nvPr/>
        </p:nvSpPr>
        <p:spPr>
          <a:xfrm>
            <a:off x="8509000" y="40720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9485C0-13AF-D14A-85E8-0D4B766CDF8E}"/>
              </a:ext>
            </a:extLst>
          </p:cNvPr>
          <p:cNvSpPr/>
          <p:nvPr/>
        </p:nvSpPr>
        <p:spPr>
          <a:xfrm>
            <a:off x="94589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45053-A364-AF4E-B6FD-8E9217228760}"/>
              </a:ext>
            </a:extLst>
          </p:cNvPr>
          <p:cNvSpPr/>
          <p:nvPr/>
        </p:nvSpPr>
        <p:spPr>
          <a:xfrm>
            <a:off x="1914202" y="280491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Event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51883-5E35-D94C-A009-59223A90ED3C}"/>
              </a:ext>
            </a:extLst>
          </p:cNvPr>
          <p:cNvSpPr/>
          <p:nvPr/>
        </p:nvSpPr>
        <p:spPr>
          <a:xfrm>
            <a:off x="1914202" y="5146794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Processing Time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C3645A-350B-AC4A-9597-518E84E7C63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409440" y="2199640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284CE7-8DF2-3F4C-85E6-BF67FE13881C}"/>
              </a:ext>
            </a:extLst>
          </p:cNvPr>
          <p:cNvSpPr/>
          <p:nvPr/>
        </p:nvSpPr>
        <p:spPr>
          <a:xfrm rot="16200000">
            <a:off x="4225151" y="4642465"/>
            <a:ext cx="655598" cy="2819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B7A06F-2C3A-6344-A0E1-C041FE607394}"/>
              </a:ext>
            </a:extLst>
          </p:cNvPr>
          <p:cNvSpPr/>
          <p:nvPr/>
        </p:nvSpPr>
        <p:spPr>
          <a:xfrm>
            <a:off x="4194956" y="5111234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delay</a:t>
            </a:r>
            <a:endParaRPr lang="en-US" i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011783-940A-3540-8A8B-0A4C8581FDCF}"/>
              </a:ext>
            </a:extLst>
          </p:cNvPr>
          <p:cNvCxnSpPr>
            <a:cxnSpLocks/>
          </p:cNvCxnSpPr>
          <p:nvPr/>
        </p:nvCxnSpPr>
        <p:spPr>
          <a:xfrm>
            <a:off x="4693920" y="2167096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0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Time vs Processing Time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0713EE5-DF61-794E-AD62-94622AA4F62F}"/>
              </a:ext>
            </a:extLst>
          </p:cNvPr>
          <p:cNvSpPr/>
          <p:nvPr/>
        </p:nvSpPr>
        <p:spPr>
          <a:xfrm>
            <a:off x="1971040" y="16764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7405-FE4A-204B-9E9F-90595A018B7F}"/>
              </a:ext>
            </a:extLst>
          </p:cNvPr>
          <p:cNvSpPr/>
          <p:nvPr/>
        </p:nvSpPr>
        <p:spPr>
          <a:xfrm>
            <a:off x="2712720" y="1905000"/>
            <a:ext cx="142240" cy="152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E955C-8D6C-8843-A883-B5E9CEE5F0A1}"/>
              </a:ext>
            </a:extLst>
          </p:cNvPr>
          <p:cNvSpPr/>
          <p:nvPr/>
        </p:nvSpPr>
        <p:spPr>
          <a:xfrm>
            <a:off x="3525520" y="1981200"/>
            <a:ext cx="14224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3DD6-1680-1B4E-888C-0D008BEC0642}"/>
              </a:ext>
            </a:extLst>
          </p:cNvPr>
          <p:cNvSpPr/>
          <p:nvPr/>
        </p:nvSpPr>
        <p:spPr>
          <a:xfrm>
            <a:off x="2976880" y="2219960"/>
            <a:ext cx="142240" cy="152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1CAB8-2472-1B48-9615-63C9B8224380}"/>
              </a:ext>
            </a:extLst>
          </p:cNvPr>
          <p:cNvSpPr/>
          <p:nvPr/>
        </p:nvSpPr>
        <p:spPr>
          <a:xfrm>
            <a:off x="3454400" y="2382520"/>
            <a:ext cx="14224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9C97E-AE96-CE49-9482-B07FF6BAD51C}"/>
              </a:ext>
            </a:extLst>
          </p:cNvPr>
          <p:cNvSpPr/>
          <p:nvPr/>
        </p:nvSpPr>
        <p:spPr>
          <a:xfrm>
            <a:off x="4338320" y="2047240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AEFE-9173-1048-83C2-9E817BD823A6}"/>
              </a:ext>
            </a:extLst>
          </p:cNvPr>
          <p:cNvSpPr/>
          <p:nvPr/>
        </p:nvSpPr>
        <p:spPr>
          <a:xfrm>
            <a:off x="5080000" y="2326640"/>
            <a:ext cx="142240" cy="152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4FCB0-6DA5-804A-9A27-0179855F3139}"/>
              </a:ext>
            </a:extLst>
          </p:cNvPr>
          <p:cNvSpPr/>
          <p:nvPr/>
        </p:nvSpPr>
        <p:spPr>
          <a:xfrm>
            <a:off x="5262880" y="18948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BCC3E-CAF7-4B44-8BD4-8B110D2CDE2A}"/>
              </a:ext>
            </a:extLst>
          </p:cNvPr>
          <p:cNvSpPr/>
          <p:nvPr/>
        </p:nvSpPr>
        <p:spPr>
          <a:xfrm>
            <a:off x="586232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DB84C-0A67-BC4F-99D3-34471AAD939A}"/>
              </a:ext>
            </a:extLst>
          </p:cNvPr>
          <p:cNvSpPr/>
          <p:nvPr/>
        </p:nvSpPr>
        <p:spPr>
          <a:xfrm>
            <a:off x="646176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BDC9-4F3D-6042-8DC3-241DFF1BD4C2}"/>
              </a:ext>
            </a:extLst>
          </p:cNvPr>
          <p:cNvSpPr/>
          <p:nvPr/>
        </p:nvSpPr>
        <p:spPr>
          <a:xfrm>
            <a:off x="6390640" y="24587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5805C-37B2-8E4F-90B4-28BA39986FBC}"/>
              </a:ext>
            </a:extLst>
          </p:cNvPr>
          <p:cNvSpPr/>
          <p:nvPr/>
        </p:nvSpPr>
        <p:spPr>
          <a:xfrm>
            <a:off x="7035800" y="22148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9C8B1-4760-9143-85AB-411A0DB6DDEA}"/>
              </a:ext>
            </a:extLst>
          </p:cNvPr>
          <p:cNvSpPr/>
          <p:nvPr/>
        </p:nvSpPr>
        <p:spPr>
          <a:xfrm>
            <a:off x="7818120" y="23672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3055B-2878-7148-A647-E7C8AFCD099B}"/>
              </a:ext>
            </a:extLst>
          </p:cNvPr>
          <p:cNvSpPr/>
          <p:nvPr/>
        </p:nvSpPr>
        <p:spPr>
          <a:xfrm>
            <a:off x="8117840" y="18796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3664D-6FD4-3E44-B3D5-B76F6337C944}"/>
              </a:ext>
            </a:extLst>
          </p:cNvPr>
          <p:cNvSpPr/>
          <p:nvPr/>
        </p:nvSpPr>
        <p:spPr>
          <a:xfrm>
            <a:off x="90678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4F3D335C-0E9A-3741-8BAE-D7E793696A88}"/>
              </a:ext>
            </a:extLst>
          </p:cNvPr>
          <p:cNvSpPr/>
          <p:nvPr/>
        </p:nvSpPr>
        <p:spPr>
          <a:xfrm>
            <a:off x="1971040" y="38608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F07D9-EA30-C142-86C3-C85FD20DC77D}"/>
              </a:ext>
            </a:extLst>
          </p:cNvPr>
          <p:cNvSpPr/>
          <p:nvPr/>
        </p:nvSpPr>
        <p:spPr>
          <a:xfrm>
            <a:off x="3103880" y="4097496"/>
            <a:ext cx="142240" cy="152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19F9C-5093-044B-A53A-E508C2CC8168}"/>
              </a:ext>
            </a:extLst>
          </p:cNvPr>
          <p:cNvSpPr/>
          <p:nvPr/>
        </p:nvSpPr>
        <p:spPr>
          <a:xfrm>
            <a:off x="3916680" y="4173696"/>
            <a:ext cx="142240" cy="152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F1EA2-6F83-A343-9736-63B5D92ACDB2}"/>
              </a:ext>
            </a:extLst>
          </p:cNvPr>
          <p:cNvSpPr/>
          <p:nvPr/>
        </p:nvSpPr>
        <p:spPr>
          <a:xfrm>
            <a:off x="3484880" y="4249896"/>
            <a:ext cx="142240" cy="152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C9E7C-B9AF-D54E-8F35-D84319887497}"/>
              </a:ext>
            </a:extLst>
          </p:cNvPr>
          <p:cNvSpPr/>
          <p:nvPr/>
        </p:nvSpPr>
        <p:spPr>
          <a:xfrm>
            <a:off x="3383280" y="4635976"/>
            <a:ext cx="14224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50582-0577-094A-BCD1-1E8AEA6A4E65}"/>
              </a:ext>
            </a:extLst>
          </p:cNvPr>
          <p:cNvSpPr/>
          <p:nvPr/>
        </p:nvSpPr>
        <p:spPr>
          <a:xfrm>
            <a:off x="4688840" y="4249896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761390-6A5F-FD4D-B389-7D7E92C6C1DA}"/>
              </a:ext>
            </a:extLst>
          </p:cNvPr>
          <p:cNvSpPr/>
          <p:nvPr/>
        </p:nvSpPr>
        <p:spPr>
          <a:xfrm>
            <a:off x="5471160" y="4519136"/>
            <a:ext cx="14224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6F81F-320C-C94C-B5A4-443BAC1D1F81}"/>
              </a:ext>
            </a:extLst>
          </p:cNvPr>
          <p:cNvSpPr/>
          <p:nvPr/>
        </p:nvSpPr>
        <p:spPr>
          <a:xfrm>
            <a:off x="5654040" y="40873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B5E1A0-BD89-AE4E-8010-FBA3E41EF3FA}"/>
              </a:ext>
            </a:extLst>
          </p:cNvPr>
          <p:cNvSpPr/>
          <p:nvPr/>
        </p:nvSpPr>
        <p:spPr>
          <a:xfrm>
            <a:off x="625348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51576-2ACE-D84F-BFAF-3972BC6C2CCF}"/>
              </a:ext>
            </a:extLst>
          </p:cNvPr>
          <p:cNvSpPr/>
          <p:nvPr/>
        </p:nvSpPr>
        <p:spPr>
          <a:xfrm>
            <a:off x="7010400" y="41635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4D8D0-9000-9540-9636-A331300BF76B}"/>
              </a:ext>
            </a:extLst>
          </p:cNvPr>
          <p:cNvSpPr/>
          <p:nvPr/>
        </p:nvSpPr>
        <p:spPr>
          <a:xfrm>
            <a:off x="6781800" y="465121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56399A-B422-414B-8E18-48CBFDD174CE}"/>
              </a:ext>
            </a:extLst>
          </p:cNvPr>
          <p:cNvSpPr/>
          <p:nvPr/>
        </p:nvSpPr>
        <p:spPr>
          <a:xfrm>
            <a:off x="7607300" y="44154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2CBC3F-A8CF-A14A-A0E0-CF6C275BA590}"/>
              </a:ext>
            </a:extLst>
          </p:cNvPr>
          <p:cNvSpPr/>
          <p:nvPr/>
        </p:nvSpPr>
        <p:spPr>
          <a:xfrm>
            <a:off x="8209280" y="45597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F1957F-3FAA-F940-A265-BE271F122A2E}"/>
              </a:ext>
            </a:extLst>
          </p:cNvPr>
          <p:cNvSpPr/>
          <p:nvPr/>
        </p:nvSpPr>
        <p:spPr>
          <a:xfrm>
            <a:off x="8509000" y="40720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9485C0-13AF-D14A-85E8-0D4B766CDF8E}"/>
              </a:ext>
            </a:extLst>
          </p:cNvPr>
          <p:cNvSpPr/>
          <p:nvPr/>
        </p:nvSpPr>
        <p:spPr>
          <a:xfrm>
            <a:off x="94589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45053-A364-AF4E-B6FD-8E9217228760}"/>
              </a:ext>
            </a:extLst>
          </p:cNvPr>
          <p:cNvSpPr/>
          <p:nvPr/>
        </p:nvSpPr>
        <p:spPr>
          <a:xfrm>
            <a:off x="1914202" y="280491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Event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51883-5E35-D94C-A009-59223A90ED3C}"/>
              </a:ext>
            </a:extLst>
          </p:cNvPr>
          <p:cNvSpPr/>
          <p:nvPr/>
        </p:nvSpPr>
        <p:spPr>
          <a:xfrm>
            <a:off x="1914202" y="5146794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Processing Time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33BE6-F8C9-534A-8194-A52D605F7D70}"/>
              </a:ext>
            </a:extLst>
          </p:cNvPr>
          <p:cNvSpPr txBox="1"/>
          <p:nvPr/>
        </p:nvSpPr>
        <p:spPr>
          <a:xfrm>
            <a:off x="2645821" y="16062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85749F-0754-CD43-8B69-4A89168FB9F0}"/>
              </a:ext>
            </a:extLst>
          </p:cNvPr>
          <p:cNvSpPr txBox="1"/>
          <p:nvPr/>
        </p:nvSpPr>
        <p:spPr>
          <a:xfrm>
            <a:off x="3417981" y="39167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210BEE-1509-2A42-B53B-B8FC7D8AE7D0}"/>
              </a:ext>
            </a:extLst>
          </p:cNvPr>
          <p:cNvSpPr txBox="1"/>
          <p:nvPr/>
        </p:nvSpPr>
        <p:spPr>
          <a:xfrm>
            <a:off x="2930301" y="236579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957093-53A2-7845-94D9-D5F6DE74E0CA}"/>
              </a:ext>
            </a:extLst>
          </p:cNvPr>
          <p:cNvSpPr txBox="1"/>
          <p:nvPr/>
        </p:nvSpPr>
        <p:spPr>
          <a:xfrm>
            <a:off x="3391722" y="24978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572F2E-1D86-CD4D-B8A3-FED724615E48}"/>
              </a:ext>
            </a:extLst>
          </p:cNvPr>
          <p:cNvSpPr txBox="1"/>
          <p:nvPr/>
        </p:nvSpPr>
        <p:spPr>
          <a:xfrm>
            <a:off x="3464560" y="17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8C852C-20D7-D44F-B271-F94049D9E2D9}"/>
              </a:ext>
            </a:extLst>
          </p:cNvPr>
          <p:cNvSpPr txBox="1"/>
          <p:nvPr/>
        </p:nvSpPr>
        <p:spPr>
          <a:xfrm>
            <a:off x="4297680" y="16810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0BBA40-3F5A-1C45-A3C8-0530887EC4C7}"/>
              </a:ext>
            </a:extLst>
          </p:cNvPr>
          <p:cNvSpPr txBox="1"/>
          <p:nvPr/>
        </p:nvSpPr>
        <p:spPr>
          <a:xfrm>
            <a:off x="4855621" y="24173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E140C2-2E7D-6546-98DC-11ACF882CB67}"/>
              </a:ext>
            </a:extLst>
          </p:cNvPr>
          <p:cNvSpPr txBox="1"/>
          <p:nvPr/>
        </p:nvSpPr>
        <p:spPr>
          <a:xfrm>
            <a:off x="2990402" y="41910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67FA1-7DEF-5841-9748-51F730FD2712}"/>
              </a:ext>
            </a:extLst>
          </p:cNvPr>
          <p:cNvSpPr txBox="1"/>
          <p:nvPr/>
        </p:nvSpPr>
        <p:spPr>
          <a:xfrm>
            <a:off x="3498600" y="46116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8F49C6-4C82-4B45-8C5D-6200350A8787}"/>
              </a:ext>
            </a:extLst>
          </p:cNvPr>
          <p:cNvSpPr txBox="1"/>
          <p:nvPr/>
        </p:nvSpPr>
        <p:spPr>
          <a:xfrm>
            <a:off x="3904802" y="431593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D288A-7BDB-F84B-A73E-108CCEB71790}"/>
              </a:ext>
            </a:extLst>
          </p:cNvPr>
          <p:cNvSpPr txBox="1"/>
          <p:nvPr/>
        </p:nvSpPr>
        <p:spPr>
          <a:xfrm>
            <a:off x="5281485" y="42577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744F41-AEC6-9746-9F74-A7D1E638AF38}"/>
              </a:ext>
            </a:extLst>
          </p:cNvPr>
          <p:cNvSpPr txBox="1"/>
          <p:nvPr/>
        </p:nvSpPr>
        <p:spPr>
          <a:xfrm>
            <a:off x="4621941" y="39373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2258B5-5B8D-AE4A-BC36-50133A8E096F}"/>
              </a:ext>
            </a:extLst>
          </p:cNvPr>
          <p:cNvSpPr txBox="1"/>
          <p:nvPr/>
        </p:nvSpPr>
        <p:spPr>
          <a:xfrm>
            <a:off x="3498600" y="566453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 3, 1, 6, 5 , 4, 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47DD10-C78F-C042-8BE4-F7CC42E31EA3}"/>
              </a:ext>
            </a:extLst>
          </p:cNvPr>
          <p:cNvSpPr txBox="1"/>
          <p:nvPr/>
        </p:nvSpPr>
        <p:spPr>
          <a:xfrm>
            <a:off x="3417981" y="289593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4, 5, 6, …</a:t>
            </a:r>
          </a:p>
        </p:txBody>
      </p:sp>
    </p:spTree>
    <p:extLst>
      <p:ext uri="{BB962C8B-B14F-4D97-AF65-F5344CB8AC3E}">
        <p14:creationId xmlns:p14="http://schemas.microsoft.com/office/powerpoint/2010/main" val="417174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Time vs Processing Time</a:t>
            </a:r>
          </a:p>
        </p:txBody>
      </p:sp>
      <p:pic>
        <p:nvPicPr>
          <p:cNvPr id="3" name="stsy_0812.mp4">
            <a:hlinkClick r:id="" action="ppaction://media"/>
            <a:extLst>
              <a:ext uri="{FF2B5EF4-FFF2-40B4-BE49-F238E27FC236}">
                <a16:creationId xmlns:a16="http://schemas.microsoft.com/office/drawing/2014/main" id="{3F90EFC3-D68A-6242-828C-0C061C79D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7538" y="1244094"/>
            <a:ext cx="6659406" cy="459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8330F8-C64F-C240-9F72-5AE43A9F13F4}"/>
              </a:ext>
            </a:extLst>
          </p:cNvPr>
          <p:cNvSpPr txBox="1"/>
          <p:nvPr/>
        </p:nvSpPr>
        <p:spPr>
          <a:xfrm>
            <a:off x="7236987" y="5951187"/>
            <a:ext cx="456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Credits: Tyler </a:t>
            </a:r>
            <a:r>
              <a:rPr lang="en-US" sz="1200" dirty="0" err="1"/>
              <a:t>Akidau</a:t>
            </a:r>
            <a:r>
              <a:rPr lang="en-US" sz="1200" dirty="0"/>
              <a:t> (et al.), Streaming Systems, O’Reilly Media, 2018.</a:t>
            </a:r>
          </a:p>
        </p:txBody>
      </p:sp>
    </p:spTree>
    <p:extLst>
      <p:ext uri="{BB962C8B-B14F-4D97-AF65-F5344CB8AC3E}">
        <p14:creationId xmlns:p14="http://schemas.microsoft.com/office/powerpoint/2010/main" val="305000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Time vs Processing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81323-3731-FD4B-84BA-001C53DF7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305177"/>
            <a:ext cx="4093111" cy="44053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DA6326-4CF9-7649-BDCF-FFC2CFABCA8E}"/>
              </a:ext>
            </a:extLst>
          </p:cNvPr>
          <p:cNvSpPr txBox="1"/>
          <p:nvPr/>
        </p:nvSpPr>
        <p:spPr>
          <a:xfrm>
            <a:off x="7262387" y="5963887"/>
            <a:ext cx="456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Credits: Tyler </a:t>
            </a:r>
            <a:r>
              <a:rPr lang="en-US" sz="1200" dirty="0" err="1"/>
              <a:t>Akidau</a:t>
            </a:r>
            <a:r>
              <a:rPr lang="en-US" sz="1200" dirty="0"/>
              <a:t> (et al.), Streaming Systems, O’Reilly Media, 2018.</a:t>
            </a:r>
          </a:p>
        </p:txBody>
      </p:sp>
    </p:spTree>
    <p:extLst>
      <p:ext uri="{BB962C8B-B14F-4D97-AF65-F5344CB8AC3E}">
        <p14:creationId xmlns:p14="http://schemas.microsoft.com/office/powerpoint/2010/main" val="219347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49D6A-A6D0-7A45-A1D5-424E83899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61" y="1274121"/>
            <a:ext cx="41656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Time vs Processing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D9462-637B-1B4F-A27F-8AF9BB48AF6B}"/>
              </a:ext>
            </a:extLst>
          </p:cNvPr>
          <p:cNvSpPr txBox="1"/>
          <p:nvPr/>
        </p:nvSpPr>
        <p:spPr>
          <a:xfrm>
            <a:off x="7262387" y="5963887"/>
            <a:ext cx="4561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Credits: Tyler </a:t>
            </a:r>
            <a:r>
              <a:rPr lang="en-US" sz="1200" dirty="0" err="1"/>
              <a:t>Akidau</a:t>
            </a:r>
            <a:r>
              <a:rPr lang="en-US" sz="1200" dirty="0"/>
              <a:t> (et al.), Streaming Systems, O’Reilly Media, 2018.</a:t>
            </a:r>
          </a:p>
        </p:txBody>
      </p:sp>
    </p:spTree>
    <p:extLst>
      <p:ext uri="{BB962C8B-B14F-4D97-AF65-F5344CB8AC3E}">
        <p14:creationId xmlns:p14="http://schemas.microsoft.com/office/powerpoint/2010/main" val="332918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B2488A-8055-2347-BE57-07E75081A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473" y="2883836"/>
            <a:ext cx="9379527" cy="2561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Courier" pitchFamily="2" charset="0"/>
              </a:rPr>
              <a:t>from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 err="1">
                <a:latin typeface="Courier" pitchFamily="2" charset="0"/>
              </a:rPr>
              <a:t>pyspark.sql.functions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Courier" pitchFamily="2" charset="0"/>
              </a:rPr>
              <a:t>import</a:t>
            </a:r>
            <a:r>
              <a:rPr lang="en-US" sz="1800" dirty="0">
                <a:latin typeface="Courier" pitchFamily="2" charset="0"/>
              </a:rPr>
              <a:t> * 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" pitchFamily="2" charset="0"/>
              </a:rPr>
              <a:t>windowedAvgDF</a:t>
            </a:r>
            <a:r>
              <a:rPr lang="en-US" sz="1800" dirty="0">
                <a:latin typeface="Courier" pitchFamily="2" charset="0"/>
              </a:rPr>
              <a:t> = \ 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dirty="0" err="1">
                <a:latin typeface="Courier" pitchFamily="2" charset="0"/>
              </a:rPr>
              <a:t>eventsDF</a:t>
            </a:r>
            <a:r>
              <a:rPr lang="en-US" sz="1800" dirty="0">
                <a:latin typeface="Courier" pitchFamily="2" charset="0"/>
              </a:rPr>
              <a:t> \ </a:t>
            </a:r>
            <a:br>
              <a:rPr lang="en-US" sz="1800" dirty="0">
                <a:latin typeface="Courier" pitchFamily="2" charset="0"/>
              </a:rPr>
            </a:b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      .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</a:rPr>
              <a:t>withWatermark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eventTime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"10 minutes"</a:t>
            </a:r>
            <a:r>
              <a:rPr lang="en-US" sz="1800" dirty="0">
                <a:latin typeface="Courier" pitchFamily="2" charset="0"/>
              </a:rPr>
              <a:t>) \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      .</a:t>
            </a:r>
            <a:r>
              <a:rPr lang="en-US" sz="1800" dirty="0" err="1">
                <a:latin typeface="Courier" pitchFamily="2" charset="0"/>
              </a:rPr>
              <a:t>groupBy</a:t>
            </a:r>
            <a:r>
              <a:rPr lang="en-US" sz="1800" dirty="0">
                <a:latin typeface="Courier" pitchFamily="2" charset="0"/>
              </a:rPr>
              <a:t>(window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("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eventTime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"10 minutes"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"5 minutes"</a:t>
            </a:r>
            <a:r>
              <a:rPr lang="en-US" sz="1800" dirty="0">
                <a:latin typeface="Courier" pitchFamily="2" charset="0"/>
              </a:rPr>
              <a:t>)) \ </a:t>
            </a:r>
            <a:br>
              <a:rPr lang="en-US" sz="1800" dirty="0">
                <a:latin typeface="Courier" pitchFamily="2" charset="0"/>
              </a:rPr>
            </a:br>
            <a:r>
              <a:rPr lang="en-US" sz="1800" dirty="0">
                <a:latin typeface="Courier" pitchFamily="2" charset="0"/>
              </a:rPr>
              <a:t>      .count()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73016-FE39-F146-90F6-5E158BDC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8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632E1-3924-B84A-A5E9-8A2A52E3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 in Spark Streaming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0D78F-E278-454C-8194-31C296B103A1}"/>
              </a:ext>
            </a:extLst>
          </p:cNvPr>
          <p:cNvSpPr txBox="1"/>
          <p:nvPr/>
        </p:nvSpPr>
        <p:spPr>
          <a:xfrm>
            <a:off x="1025236" y="1787236"/>
            <a:ext cx="6306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on a sliding window of 10 minutes long with 5 minutes</a:t>
            </a:r>
          </a:p>
          <a:p>
            <a:r>
              <a:rPr lang="en-US" dirty="0"/>
              <a:t> sliding interval with 10 minutes watermarking (lateness).</a:t>
            </a:r>
          </a:p>
        </p:txBody>
      </p:sp>
    </p:spTree>
    <p:extLst>
      <p:ext uri="{BB962C8B-B14F-4D97-AF65-F5344CB8AC3E}">
        <p14:creationId xmlns:p14="http://schemas.microsoft.com/office/powerpoint/2010/main" val="3219936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 err="1"/>
              <a:t>DStream</a:t>
            </a:r>
            <a:r>
              <a:rPr lang="en-US" dirty="0"/>
              <a:t>: continuous stream of data</a:t>
            </a:r>
          </a:p>
          <a:p>
            <a:pPr lvl="1"/>
            <a:r>
              <a:rPr lang="en-US" dirty="0"/>
              <a:t>Created from inputs (e.g. Kafka) or derived from other </a:t>
            </a:r>
            <a:r>
              <a:rPr lang="en-US" dirty="0" err="1"/>
              <a:t>DStreams</a:t>
            </a:r>
            <a:endParaRPr lang="en-US" dirty="0"/>
          </a:p>
          <a:p>
            <a:pPr lvl="1"/>
            <a:r>
              <a:rPr lang="en-US" dirty="0"/>
              <a:t>Supports transformations like RDDs</a:t>
            </a:r>
          </a:p>
          <a:p>
            <a:pPr lvl="2"/>
            <a:r>
              <a:rPr lang="en-US" dirty="0"/>
              <a:t>(map, count, join,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DC32B-BED2-6746-8624-5B0B1F000D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6270" y="1848494"/>
            <a:ext cx="6363768" cy="1420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F5AC0-4835-5747-92F9-B58B5BEE868C}"/>
              </a:ext>
            </a:extLst>
          </p:cNvPr>
          <p:cNvSpPr txBox="1"/>
          <p:nvPr/>
        </p:nvSpPr>
        <p:spPr>
          <a:xfrm rot="16200000">
            <a:off x="9846523" y="3997865"/>
            <a:ext cx="4498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Image credits: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https://spark.apache.org/docs/latest/streaming-programming-guide.html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17850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53284</TotalTime>
  <Words>393</Words>
  <Application>Microsoft Macintosh PowerPoint</Application>
  <PresentationFormat>Widescreen</PresentationFormat>
  <Paragraphs>109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AlphaHeadlinePro-Bold</vt:lpstr>
      <vt:lpstr>Arial</vt:lpstr>
      <vt:lpstr>Calibri</vt:lpstr>
      <vt:lpstr>Courier</vt:lpstr>
      <vt:lpstr>Lato</vt:lpstr>
      <vt:lpstr>Lato Bold</vt:lpstr>
      <vt:lpstr>Lato Light</vt:lpstr>
      <vt:lpstr>Raleway Light</vt:lpstr>
      <vt:lpstr>Verdana</vt:lpstr>
      <vt:lpstr>Default Theme</vt:lpstr>
      <vt:lpstr>3_Thème Office</vt:lpstr>
      <vt:lpstr>PowerPoint Presentation</vt:lpstr>
      <vt:lpstr>Stream Processing Module</vt:lpstr>
      <vt:lpstr>Event Time vs Processing Time</vt:lpstr>
      <vt:lpstr>Event Time vs Processing Time</vt:lpstr>
      <vt:lpstr>Event Time vs Processing Time</vt:lpstr>
      <vt:lpstr>Event Time vs Processing Time</vt:lpstr>
      <vt:lpstr>Event Time vs Processing Time</vt:lpstr>
      <vt:lpstr>Watermarking in Spark Streaming</vt:lpstr>
      <vt:lpstr>Operations</vt:lpstr>
      <vt:lpstr>Operations: Joins</vt:lpstr>
      <vt:lpstr>Operations: Joins</vt:lpstr>
      <vt:lpstr>Operations: Joins</vt:lpstr>
      <vt:lpstr>Operations: Joins</vt:lpstr>
      <vt:lpstr>Homework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Sofiane Sarni</cp:lastModifiedBy>
  <cp:revision>985</cp:revision>
  <cp:lastPrinted>2019-03-20T13:25:38Z</cp:lastPrinted>
  <dcterms:created xsi:type="dcterms:W3CDTF">2016-11-02T19:50:15Z</dcterms:created>
  <dcterms:modified xsi:type="dcterms:W3CDTF">2020-04-29T09:30:59Z</dcterms:modified>
  <cp:category/>
</cp:coreProperties>
</file>